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04" r:id="rId1"/>
  </p:sldMasterIdLst>
  <p:notesMasterIdLst>
    <p:notesMasterId r:id="rId95"/>
  </p:notesMasterIdLst>
  <p:sldIdLst>
    <p:sldId id="256" r:id="rId2"/>
    <p:sldId id="329" r:id="rId3"/>
    <p:sldId id="330" r:id="rId4"/>
    <p:sldId id="331" r:id="rId5"/>
    <p:sldId id="332" r:id="rId6"/>
    <p:sldId id="333" r:id="rId7"/>
    <p:sldId id="334" r:id="rId8"/>
    <p:sldId id="337" r:id="rId9"/>
    <p:sldId id="335" r:id="rId10"/>
    <p:sldId id="259" r:id="rId11"/>
    <p:sldId id="304" r:id="rId12"/>
    <p:sldId id="338" r:id="rId13"/>
    <p:sldId id="305" r:id="rId14"/>
    <p:sldId id="339" r:id="rId15"/>
    <p:sldId id="261" r:id="rId16"/>
    <p:sldId id="262" r:id="rId17"/>
    <p:sldId id="269" r:id="rId18"/>
    <p:sldId id="270" r:id="rId19"/>
    <p:sldId id="271" r:id="rId20"/>
    <p:sldId id="266" r:id="rId21"/>
    <p:sldId id="268" r:id="rId22"/>
    <p:sldId id="272" r:id="rId23"/>
    <p:sldId id="273" r:id="rId24"/>
    <p:sldId id="274" r:id="rId25"/>
    <p:sldId id="275" r:id="rId26"/>
    <p:sldId id="276" r:id="rId27"/>
    <p:sldId id="277" r:id="rId28"/>
    <p:sldId id="307" r:id="rId29"/>
    <p:sldId id="308" r:id="rId30"/>
    <p:sldId id="309" r:id="rId31"/>
    <p:sldId id="289" r:id="rId32"/>
    <p:sldId id="290" r:id="rId33"/>
    <p:sldId id="291" r:id="rId34"/>
    <p:sldId id="292" r:id="rId35"/>
    <p:sldId id="293" r:id="rId36"/>
    <p:sldId id="297" r:id="rId37"/>
    <p:sldId id="294" r:id="rId38"/>
    <p:sldId id="296" r:id="rId39"/>
    <p:sldId id="295" r:id="rId40"/>
    <p:sldId id="278" r:id="rId41"/>
    <p:sldId id="281" r:id="rId42"/>
    <p:sldId id="282" r:id="rId43"/>
    <p:sldId id="283" r:id="rId44"/>
    <p:sldId id="284" r:id="rId45"/>
    <p:sldId id="286" r:id="rId46"/>
    <p:sldId id="287" r:id="rId47"/>
    <p:sldId id="280" r:id="rId48"/>
    <p:sldId id="285" r:id="rId49"/>
    <p:sldId id="298" r:id="rId50"/>
    <p:sldId id="302" r:id="rId51"/>
    <p:sldId id="303" r:id="rId52"/>
    <p:sldId id="299" r:id="rId53"/>
    <p:sldId id="300" r:id="rId54"/>
    <p:sldId id="306" r:id="rId55"/>
    <p:sldId id="310" r:id="rId56"/>
    <p:sldId id="301" r:id="rId57"/>
    <p:sldId id="311" r:id="rId58"/>
    <p:sldId id="312" r:id="rId59"/>
    <p:sldId id="314" r:id="rId60"/>
    <p:sldId id="313" r:id="rId61"/>
    <p:sldId id="315" r:id="rId62"/>
    <p:sldId id="317" r:id="rId63"/>
    <p:sldId id="318" r:id="rId64"/>
    <p:sldId id="319" r:id="rId65"/>
    <p:sldId id="320" r:id="rId66"/>
    <p:sldId id="316" r:id="rId67"/>
    <p:sldId id="321" r:id="rId68"/>
    <p:sldId id="322" r:id="rId69"/>
    <p:sldId id="323" r:id="rId70"/>
    <p:sldId id="324" r:id="rId71"/>
    <p:sldId id="325" r:id="rId72"/>
    <p:sldId id="326" r:id="rId73"/>
    <p:sldId id="328" r:id="rId74"/>
    <p:sldId id="340" r:id="rId75"/>
    <p:sldId id="341" r:id="rId76"/>
    <p:sldId id="342" r:id="rId77"/>
    <p:sldId id="358" r:id="rId78"/>
    <p:sldId id="361" r:id="rId79"/>
    <p:sldId id="353" r:id="rId80"/>
    <p:sldId id="357" r:id="rId81"/>
    <p:sldId id="343" r:id="rId82"/>
    <p:sldId id="344" r:id="rId83"/>
    <p:sldId id="348" r:id="rId84"/>
    <p:sldId id="349" r:id="rId85"/>
    <p:sldId id="350" r:id="rId86"/>
    <p:sldId id="346" r:id="rId87"/>
    <p:sldId id="351" r:id="rId88"/>
    <p:sldId id="347" r:id="rId89"/>
    <p:sldId id="354" r:id="rId90"/>
    <p:sldId id="355" r:id="rId91"/>
    <p:sldId id="356" r:id="rId92"/>
    <p:sldId id="360" r:id="rId93"/>
    <p:sldId id="362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DE051-BDAC-41D7-A05A-F2B6E0001EA8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E1371-E7A7-47DD-8EED-D18DA92327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E1371-E7A7-47DD-8EED-D18DA92327C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96C860-A96A-498B-ACE5-079258BA53EE}" type="datetimeFigureOut">
              <a:rPr lang="ru-RU" smtClean="0"/>
              <a:pPr/>
              <a:t>23.01.2016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78CCC2-F460-4457-B246-2BCA5EBD86F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64;&#1043;&#1058;\6.%20&#1042;&#1080;&#1076;&#1077;&#1086;%20&#1080;%20&#1092;&#1080;&#1083;&#1100;&#1084;&#1099;%20&#1087;&#1088;&#1086;%20&#1060;&#1057;&#1058;\&#1040;&#1083;&#1100;&#1087;&#1080;&#1085;&#1080;&#1089;&#1090;&#1099;.mp4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15212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ФЕДЕРАЦИЯ СПОРТИВНОГО ТУРИЗМА ДМИТРОВСКОГО РАЙОНА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5536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2016 год</a:t>
            </a:r>
            <a:endParaRPr lang="ru-RU" b="1" dirty="0"/>
          </a:p>
        </p:txBody>
      </p:sp>
      <p:pic>
        <p:nvPicPr>
          <p:cNvPr id="1026" name="Picture 2" descr="D:\ШГТ\ДМИТРОВСКАЯ ФЕРЕРАЦИЯ\логотип\логотип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88840"/>
            <a:ext cx="3960440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67544" y="0"/>
            <a:ext cx="8280920" cy="38164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0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Школа горного туризма – 2015 (второй сезон)!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Федерация спортивного туризма Дмитровского района  приглашает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всех любителей путешествовать, совершать увлекательные спортивные походы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школу горного туризма базового уровня.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 итогам обучения летом 2015 года будет проведен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горный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поход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категории сложности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Рисунок 1" descr="Image004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4175125" cy="2422525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28797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Армен\Desktop\Image002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39604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ШГТ\4. Реклама, письма, объявления\Image00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80374" cy="5630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80728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программе</a:t>
            </a:r>
            <a:r>
              <a:rPr lang="ru-RU" sz="2800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лекции, практические занятия. С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лушатели школы, под руководством опытных инструкторов, получат необходимые знания и практические навыки по элементам альпинизма и горного туризма!</a:t>
            </a: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Теоретические занятия начнутся 29 января 2015 года, будут проходить один раз в неделю, по четвергам.</a:t>
            </a:r>
            <a:r>
              <a:rPr lang="ru-RU" sz="2800" dirty="0" smtClean="0"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Один-два раза в месяц, по выходным дням будут проходить практические занятия на местности. </a:t>
            </a:r>
          </a:p>
          <a:p>
            <a:pPr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Все занятия для слушателей бесплатные!</a:t>
            </a:r>
            <a:endParaRPr lang="ru-RU" sz="2800" dirty="0"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ШГТ\4. Реклама, письма, объявления\Image0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79" y="751903"/>
            <a:ext cx="8479469" cy="562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04088"/>
            <a:ext cx="7787208" cy="7086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Организация школы горного туризма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Включает в себя комплекс мероприятий:</a:t>
            </a:r>
          </a:p>
          <a:p>
            <a:pPr>
              <a:buFontTx/>
              <a:buChar char="-"/>
            </a:pPr>
            <a:r>
              <a:rPr lang="ru-RU" dirty="0" smtClean="0"/>
              <a:t>Подача заявочных документов в ФСТ Московской области;</a:t>
            </a:r>
          </a:p>
          <a:p>
            <a:pPr>
              <a:buFontTx/>
              <a:buChar char="-"/>
            </a:pPr>
            <a:r>
              <a:rPr lang="ru-RU" dirty="0" smtClean="0"/>
              <a:t>Согласование инструкторского состава, учебных планов, тематики проводимых занятий;</a:t>
            </a:r>
          </a:p>
          <a:p>
            <a:pPr>
              <a:buFontTx/>
              <a:buChar char="-"/>
            </a:pPr>
            <a:r>
              <a:rPr lang="ru-RU" dirty="0" smtClean="0"/>
              <a:t>Организация и проведение зачетного </a:t>
            </a:r>
            <a:r>
              <a:rPr lang="ru-RU" dirty="0" err="1" smtClean="0"/>
              <a:t>категорийного</a:t>
            </a:r>
            <a:r>
              <a:rPr lang="ru-RU" dirty="0" smtClean="0"/>
              <a:t> горного похода со слушателями школы;</a:t>
            </a:r>
          </a:p>
          <a:p>
            <a:pPr>
              <a:buFontTx/>
              <a:buChar char="-"/>
            </a:pPr>
            <a:r>
              <a:rPr lang="ru-RU" dirty="0" smtClean="0"/>
              <a:t>Сдача экзаменов и вручение дипломов;</a:t>
            </a:r>
          </a:p>
          <a:p>
            <a:pPr>
              <a:buFontTx/>
              <a:buChar char="-"/>
            </a:pPr>
            <a:r>
              <a:rPr lang="ru-RU" dirty="0" smtClean="0"/>
              <a:t>Отчет о проделанной работе.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Первое ПВД – 25.01.15г.</a:t>
            </a:r>
            <a:endParaRPr lang="ru-RU" dirty="0"/>
          </a:p>
        </p:txBody>
      </p:sp>
      <p:pic>
        <p:nvPicPr>
          <p:cNvPr id="18434" name="Picture 2" descr="D:\ШГТ\фото с ПВД\первое пвд 25.01.15\DSC_04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2856"/>
            <a:ext cx="4038600" cy="3071502"/>
          </a:xfrm>
          <a:prstGeom prst="rect">
            <a:avLst/>
          </a:prstGeom>
          <a:noFill/>
        </p:spPr>
      </p:pic>
      <p:pic>
        <p:nvPicPr>
          <p:cNvPr id="18435" name="Picture 3" descr="D:\ШГТ\фото с ПВД\первое пвд 25.01.15\DSC_0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2856"/>
            <a:ext cx="4038600" cy="3071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Техника </a:t>
            </a:r>
            <a:r>
              <a:rPr lang="ru-RU" dirty="0" err="1" smtClean="0"/>
              <a:t>самозадержания</a:t>
            </a:r>
            <a:r>
              <a:rPr lang="ru-RU" dirty="0" smtClean="0"/>
              <a:t> на снегу</a:t>
            </a:r>
            <a:endParaRPr lang="ru-RU" dirty="0"/>
          </a:p>
        </p:txBody>
      </p:sp>
      <p:pic>
        <p:nvPicPr>
          <p:cNvPr id="19458" name="Picture 2" descr="D:\ШГТ\фото с ПВД\первое пвд 25.01.15\DSC_05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038600" cy="2682354"/>
          </a:xfrm>
          <a:prstGeom prst="rect">
            <a:avLst/>
          </a:prstGeom>
          <a:noFill/>
        </p:spPr>
      </p:pic>
      <p:pic>
        <p:nvPicPr>
          <p:cNvPr id="19459" name="Picture 3" descr="D:\ШГТ\фото с ПВД\первое пвд 25.01.15\DSC_05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6016" y="3068960"/>
            <a:ext cx="4038600" cy="2682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ШГТ\фото с ПВД\первое пвд 25.01.15\DSC_0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3816424" cy="5760640"/>
          </a:xfrm>
          <a:prstGeom prst="rect">
            <a:avLst/>
          </a:prstGeom>
          <a:noFill/>
        </p:spPr>
      </p:pic>
      <p:pic>
        <p:nvPicPr>
          <p:cNvPr id="27651" name="Picture 3" descr="D:\ШГТ\фото с ПВД\первое пвд 25.01.15\DSC_0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2656"/>
            <a:ext cx="3643802" cy="5737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ШГТ\фото с ПВД\первое пвд 25.01.15\DSC_0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692153" cy="5559162"/>
          </a:xfrm>
          <a:prstGeom prst="rect">
            <a:avLst/>
          </a:prstGeom>
          <a:noFill/>
        </p:spPr>
      </p:pic>
      <p:pic>
        <p:nvPicPr>
          <p:cNvPr id="28675" name="Picture 3" descr="D:\ШГТ\фото с ПВД\первое пвд 25.01.15\DSC_0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600400" cy="542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ШГТ\фото с ПВД\первое пвд 25.01.15\DSC_0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707362" cy="5582060"/>
          </a:xfrm>
          <a:prstGeom prst="rect">
            <a:avLst/>
          </a:prstGeom>
          <a:noFill/>
        </p:spPr>
      </p:pic>
      <p:pic>
        <p:nvPicPr>
          <p:cNvPr id="29699" name="Picture 3" descr="D:\ШГТ\фото с ПВД\первое пвд 25.01.15\DSC_0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671866" cy="5528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21 января 2016 года состоялось  общее собрание с повесткой: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75720"/>
          </a:xfrm>
        </p:spPr>
        <p:txBody>
          <a:bodyPr/>
          <a:lstStyle/>
          <a:p>
            <a:r>
              <a:rPr lang="ru-RU" sz="3200" b="1" dirty="0" smtClean="0"/>
              <a:t>1. Отчет Председателя правления ФСТ Дмитровского района о проделанной работе и задачах на предстоящий сезон.</a:t>
            </a:r>
            <a:endParaRPr lang="ru-RU" sz="3200" dirty="0" smtClean="0"/>
          </a:p>
          <a:p>
            <a:r>
              <a:rPr lang="ru-RU" sz="3200" b="1" dirty="0" smtClean="0"/>
              <a:t>2. Прием новых членов Федерации, уплата членских взносов, другие организационные вопросы</a:t>
            </a:r>
            <a:r>
              <a:rPr lang="ru-RU" b="1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3554" name="Picture 2" descr="D:\ШГТ\фото с ПВД\первое пвд 25.01.15\DSC_0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3456384" cy="5400600"/>
          </a:xfrm>
          <a:prstGeom prst="rect">
            <a:avLst/>
          </a:prstGeom>
          <a:noFill/>
        </p:spPr>
      </p:pic>
      <p:pic>
        <p:nvPicPr>
          <p:cNvPr id="23555" name="Picture 3" descr="D:\ШГТ\фото с ПВД\первое пвд 25.01.15\DSC_0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3515919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Уставшие, но довольные!!</a:t>
            </a:r>
            <a:endParaRPr lang="ru-RU" dirty="0"/>
          </a:p>
        </p:txBody>
      </p:sp>
      <p:pic>
        <p:nvPicPr>
          <p:cNvPr id="26626" name="Picture 2" descr="D:\ШГТ\фото с ПВД\первое пвд 25.01.15\DSC_0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67592" y="1935163"/>
            <a:ext cx="660881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ПЕРВЫЕ СОРЕВНОВАНИЯ – </a:t>
            </a:r>
            <a:br>
              <a:rPr lang="ru-RU" sz="4000" b="1" dirty="0" smtClean="0"/>
            </a:br>
            <a:r>
              <a:rPr lang="ru-RU" sz="4000" b="1" dirty="0" smtClean="0"/>
              <a:t>ГОРНАЯ ВЕСНА 2015!</a:t>
            </a:r>
            <a:endParaRPr lang="ru-RU" sz="4000" b="1" dirty="0"/>
          </a:p>
        </p:txBody>
      </p:sp>
      <p:pic>
        <p:nvPicPr>
          <p:cNvPr id="30722" name="Picture 2" descr="D:\ШГТ\фото с ПВД\ПВД-соревнование 28-1 марта 2015\g-Dh4jP0qk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012" y="1935163"/>
            <a:ext cx="660997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ШГТ\фото с ПВД\ПВД-соревнование 28-1 марта 2015\bH_UXNqT-x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30250"/>
            <a:ext cx="81280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ШГТ\фото с ПВД\ПВД-соревнование 28-1 марта 2015\XMfGs-C9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30250"/>
            <a:ext cx="81280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ШГТ\фото с ПВД\ПВД-соревнование 28-1 марта 2015\D-wPbIqf22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30250"/>
            <a:ext cx="81280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ШГТ\фото с ПВД\ПВД-соревнование 28-1 марта 2015\e9v6XMb9rL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30250"/>
            <a:ext cx="8128000" cy="53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643192" cy="7086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НАШИ ЧЕМПИОНЫ – СЕРГЕЙ и ТАНЯ!</a:t>
            </a:r>
            <a:endParaRPr lang="ru-RU" sz="3200" b="1" dirty="0"/>
          </a:p>
        </p:txBody>
      </p:sp>
      <p:pic>
        <p:nvPicPr>
          <p:cNvPr id="35842" name="Picture 2" descr="D:\ШГТ\фото с ПВД\ПВД-соревнование 28-1 марта 2015\edoQ3imtK_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86" y="1628800"/>
            <a:ext cx="3120534" cy="4699156"/>
          </a:xfrm>
          <a:prstGeom prst="rect">
            <a:avLst/>
          </a:prstGeom>
          <a:noFill/>
        </p:spPr>
      </p:pic>
      <p:pic>
        <p:nvPicPr>
          <p:cNvPr id="35844" name="Picture 4" descr="D:\ШГТ\фото с ПВД\ПВД-соревнование 28-1 марта 2015\QhFav0xv2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168352" cy="4771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8 МАРТА, ПОЗДРАВЛЯЕМ ДЕВУШЕК!</a:t>
            </a:r>
            <a:endParaRPr lang="ru-RU" b="1" dirty="0"/>
          </a:p>
        </p:txBody>
      </p:sp>
      <p:pic>
        <p:nvPicPr>
          <p:cNvPr id="78850" name="Picture 2" descr="D:\ШГТ\Собрание 5 марта 2015\P1010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35163"/>
            <a:ext cx="609464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ШГТ\Собрание 5 марта 2015\P101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44724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283152" cy="2448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Девиз Федерации: прославим наш край, в походах наших и делах</a:t>
            </a:r>
            <a:r>
              <a:rPr lang="ru-RU" b="1" dirty="0" smtClean="0"/>
              <a:t>!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600" dirty="0"/>
          </a:p>
        </p:txBody>
      </p:sp>
      <p:pic>
        <p:nvPicPr>
          <p:cNvPr id="1026" name="Picture 2" descr="D:\армен и я\ПОХОДНАЯ ЖИЗНЬ\ПОХОДЫ\14. Гвандры-Приэльбрусье - 2015, тройка\лучшее с отчета\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6506135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ШГТ\Собрание 5 марта 2015\P101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90718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Апрель – ПВД, </a:t>
            </a:r>
            <a:r>
              <a:rPr lang="ru-RU" sz="4400" b="1" dirty="0" err="1" smtClean="0"/>
              <a:t>Икшанский</a:t>
            </a:r>
            <a:r>
              <a:rPr lang="ru-RU" sz="4400" b="1" dirty="0" smtClean="0"/>
              <a:t> карьер!</a:t>
            </a:r>
            <a:endParaRPr lang="ru-RU" sz="4400" b="1" dirty="0"/>
          </a:p>
        </p:txBody>
      </p:sp>
      <p:pic>
        <p:nvPicPr>
          <p:cNvPr id="61442" name="Picture 2" descr="D:\ШГТ\фото с ПВД\ПВД - 26.04.15\IMG_4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ШГТ\фото с ПВД\ПВД - 26.04.15\5yVQlkwR8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20725"/>
            <a:ext cx="8128000" cy="541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ШГТ\фото с ПВД\ПВД - 26.04.15\7wyQ6HNOp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20725"/>
            <a:ext cx="8128000" cy="541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ШГТ\фото с ПВД\ПВД - 26.04.15\IMG_4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3510390" cy="4680520"/>
          </a:xfrm>
          <a:prstGeom prst="rect">
            <a:avLst/>
          </a:prstGeom>
          <a:noFill/>
        </p:spPr>
      </p:pic>
      <p:pic>
        <p:nvPicPr>
          <p:cNvPr id="64515" name="Picture 3" descr="D:\ШГТ\фото с ПВД\ПВД - 26.04.15\jRv70WTDT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3220436" cy="4835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ШГТ\фото с ПВД\ПВД - 26.04.15\nuhtAgl-Z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20725"/>
            <a:ext cx="8128000" cy="541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ШГТ\фото с ПВД\ПВД - 26.04.15\8B2biKUa-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20725"/>
            <a:ext cx="8128000" cy="541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ШГТ\фото с ПВД\ПВД - 26.04.15\YaF4JJiRc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20725"/>
            <a:ext cx="8128000" cy="541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ШГТ\фото с ПВД\ПВД - 26.04.15\_dt9HPk3x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629788" cy="5084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ШГТ\фото с ПВД\ПВД - 26.04.15\IMG_4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8229600" cy="1143000"/>
          </a:xfrm>
        </p:spPr>
        <p:txBody>
          <a:bodyPr/>
          <a:lstStyle/>
          <a:p>
            <a:r>
              <a:rPr lang="ru-RU" dirty="0" smtClean="0"/>
              <a:t>   Цели Федерации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Выдержки из Устава:</a:t>
            </a:r>
          </a:p>
          <a:p>
            <a:r>
              <a:rPr lang="ru-RU" sz="3200" b="1" dirty="0" smtClean="0"/>
              <a:t>Объединение туристов</a:t>
            </a:r>
            <a:r>
              <a:rPr lang="ru-RU" sz="3200" dirty="0" smtClean="0"/>
              <a:t> города Дмитрова и Дмитровского района в единую Федерацию с целью всестороннего и гармоничного развитии личности, повышения спортивного мастерства, укрепления здоровья и формирования здорового образа жизни;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836713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ВОТ И МЕСЯЦ МАЙ – РОДНОЕ </a:t>
            </a:r>
            <a:br>
              <a:rPr lang="ru-RU" sz="3200" dirty="0" smtClean="0"/>
            </a:br>
            <a:r>
              <a:rPr lang="ru-RU" sz="3200" dirty="0" smtClean="0"/>
              <a:t>ТУЧКОВО-ПОЛУШКИНО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6866" name="Picture 2" descr="D:\ШГТ\фото с ПВД\ПВД - 2-3.05.15. - фото Сергея\пвд фото 02.05.2015\IMG_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88840"/>
            <a:ext cx="5548462" cy="4161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ШГТ\фото с ПВД\2-3 мая 2015 г\DSC_0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686278" cy="5104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ШГТ\фото с ПВД\2-3 мая 2015 г\DSC_0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619147" cy="5060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ШГТ\фото с ПВД\2-3 мая 2015 г\DSC_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605" y="980728"/>
            <a:ext cx="769783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ШГТ\фото с ПВД\2-3 мая 2015 г\DSC_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682492" cy="5544616"/>
          </a:xfrm>
          <a:prstGeom prst="rect">
            <a:avLst/>
          </a:prstGeom>
          <a:noFill/>
        </p:spPr>
      </p:pic>
      <p:pic>
        <p:nvPicPr>
          <p:cNvPr id="55299" name="Picture 3" descr="D:\ШГТ\фото с ПВД\2-3 мая 2015 г\DSC_0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2656"/>
            <a:ext cx="3692710" cy="5560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ШГТ\фото с ПВД\ПВД - 2-3.05.15. - фото Сергея\пвд фото 02.05.2015\IMG_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184" y="260648"/>
            <a:ext cx="3888256" cy="5184576"/>
          </a:xfrm>
          <a:prstGeom prst="rect">
            <a:avLst/>
          </a:prstGeom>
          <a:noFill/>
        </p:spPr>
      </p:pic>
      <p:pic>
        <p:nvPicPr>
          <p:cNvPr id="58372" name="Picture 4" descr="D:\ШГТ\фото с ПВД\2-3 мая 2015 г\DSC_0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3456384" cy="5204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ШГТ\фото с ПВД\2-3 мая 2015 г\DSC_0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930702" cy="4603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ШГТ\фото с ПВД\2-3 мая 2015 г\DSC_0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704856" cy="5117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ШГТ\фото с ПВД\2-3 мая 2015 г\DSC_0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488832" cy="4973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16-17 мая, Областные соревнования!</a:t>
            </a:r>
            <a:endParaRPr lang="ru-RU" b="1" dirty="0"/>
          </a:p>
        </p:txBody>
      </p:sp>
      <p:pic>
        <p:nvPicPr>
          <p:cNvPr id="70658" name="Picture 2" descr="D:\ШГТ\фото с ПВД\16-17 мая 2015\DSC_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592" y="1935163"/>
            <a:ext cx="660881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    Развитие и популяризация</a:t>
            </a:r>
            <a:r>
              <a:rPr lang="ru-RU" sz="3600" dirty="0" smtClean="0"/>
              <a:t> </a:t>
            </a:r>
            <a:br>
              <a:rPr lang="ru-RU" sz="3600" dirty="0" smtClean="0"/>
            </a:br>
            <a:r>
              <a:rPr lang="ru-RU" sz="3600" dirty="0" smtClean="0"/>
              <a:t>спортивного туризма в городе Дмитрове и Дмитровском районе;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 </a:t>
            </a:r>
            <a:endParaRPr lang="ru-RU" dirty="0"/>
          </a:p>
        </p:txBody>
      </p:sp>
      <p:pic>
        <p:nvPicPr>
          <p:cNvPr id="2052" name="Picture 4" descr="D:\армен и я\ПОХОДНАЯ ЖИЗНЬ\ПОХОДЫ\14. Гвандры-Приэльбрусье - 2015, тройка\ОТЧЕТ-Армен\изображения\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708920"/>
            <a:ext cx="5616624" cy="3729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ШГТ\фото с ПВД\16-17 мая 2015\DSC_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190334" cy="5439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ШГТ\фото с ПВД\16-17 мая 2015\DSC_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72808" cy="4830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D:\ШГТ\фото с ПВД\16-17 мая 2015\DSC_0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76672"/>
            <a:ext cx="3763092" cy="5665972"/>
          </a:xfrm>
          <a:prstGeom prst="rect">
            <a:avLst/>
          </a:prstGeom>
          <a:noFill/>
        </p:spPr>
      </p:pic>
      <p:pic>
        <p:nvPicPr>
          <p:cNvPr id="71684" name="Picture 4" descr="D:\ШГТ\фото с ПВД\16-17 мая 2015\DSC_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08872"/>
            <a:ext cx="3744416" cy="5637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ШГТ\фото с ПВД\16-17 мая 2015\DSC_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830294" cy="5200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Лекции подходят к завершению – до  горного похода считанные дни!</a:t>
            </a:r>
            <a:endParaRPr lang="ru-RU" sz="4000" b="1" dirty="0"/>
          </a:p>
        </p:txBody>
      </p:sp>
      <p:pic>
        <p:nvPicPr>
          <p:cNvPr id="77826" name="Picture 2" descr="D:\ШГТ\на лекц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4007" y="1935163"/>
            <a:ext cx="655598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Слет на Воре – завершающий этап подготовки к походу!</a:t>
            </a:r>
            <a:endParaRPr lang="ru-RU" sz="4000" b="1" dirty="0"/>
          </a:p>
        </p:txBody>
      </p:sp>
      <p:pic>
        <p:nvPicPr>
          <p:cNvPr id="81922" name="Picture 2" descr="C:\Users\TOSHIBA\Desktop\Слет на Воре-2015\DSC_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592" y="1935163"/>
            <a:ext cx="660881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TOSHIBA\Desktop\Слет на Воре-2015\DSC_0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474587" cy="5231579"/>
          </a:xfrm>
          <a:prstGeom prst="rect">
            <a:avLst/>
          </a:prstGeom>
          <a:noFill/>
        </p:spPr>
      </p:pic>
      <p:pic>
        <p:nvPicPr>
          <p:cNvPr id="82947" name="Picture 3" descr="C:\Users\TOSHIBA\Desktop\Слет на Воре-2015\DSC_0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3491195" cy="5256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TOSHIBA\Desktop\Слет на Воре-2015\DSC_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836712"/>
            <a:ext cx="3235464" cy="4871539"/>
          </a:xfrm>
          <a:prstGeom prst="rect">
            <a:avLst/>
          </a:prstGeom>
          <a:noFill/>
        </p:spPr>
      </p:pic>
      <p:pic>
        <p:nvPicPr>
          <p:cNvPr id="83971" name="Picture 3" descr="C:\Users\TOSHIBA\Desktop\Слет на Воре-2015\DSC_0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3347864" cy="5040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TOSHIBA\Desktop\Слет на Воре-2015\DSC_0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3456384" cy="5204172"/>
          </a:xfrm>
          <a:prstGeom prst="rect">
            <a:avLst/>
          </a:prstGeom>
          <a:noFill/>
        </p:spPr>
      </p:pic>
      <p:pic>
        <p:nvPicPr>
          <p:cNvPr id="84995" name="Picture 3" descr="C:\Users\TOSHIBA\Desktop\Слет на Воре-2015\DSC_0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34772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Наша команда в конкурсе «Папа, мама, я – спортивная семья!»</a:t>
            </a:r>
            <a:endParaRPr lang="ru-RU" sz="4000" b="1" dirty="0"/>
          </a:p>
        </p:txBody>
      </p:sp>
      <p:pic>
        <p:nvPicPr>
          <p:cNvPr id="87042" name="Picture 2" descr="C:\Users\TOSHIBA\Desktop\Слет на Воре-2015\DSC_0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592" y="1935163"/>
            <a:ext cx="660881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243688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Пропаганда </a:t>
            </a:r>
            <a:r>
              <a:rPr lang="ru-RU" sz="3200" b="1" dirty="0" smtClean="0"/>
              <a:t>спортивного туризма</a:t>
            </a:r>
            <a:r>
              <a:rPr lang="ru-RU" sz="3200" dirty="0" smtClean="0"/>
              <a:t> как вида спорта и отдыха, в молодёжной и юношеской среде, как элемента физического, духовного и патриотического воспитания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074" name="Picture 2" descr="D:\армен и я\ПОХОДНАЯ ЖИЗНЬ\ПОХОДЫ\14. Гвандры-Приэльбрусье - 2015, тройка\ОТЧЕТ-Армен\изображения\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140968"/>
            <a:ext cx="7556407" cy="2727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C:\Users\TOSHIBA\Desktop\Слет на Воре-2015\DSC_0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69783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Награды нашли своих героев!</a:t>
            </a:r>
            <a:endParaRPr lang="ru-RU" sz="4000" b="1" dirty="0"/>
          </a:p>
        </p:txBody>
      </p:sp>
      <p:pic>
        <p:nvPicPr>
          <p:cNvPr id="88066" name="Picture 2" descr="C:\Users\TOSHIBA\Desktop\Слет на Воре-2015\DSC_0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592" y="1935163"/>
            <a:ext cx="660881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1-е место – семья </a:t>
            </a:r>
            <a:r>
              <a:rPr lang="ru-RU" b="1" dirty="0" err="1" smtClean="0"/>
              <a:t>Спициных</a:t>
            </a:r>
            <a:r>
              <a:rPr lang="ru-RU" b="1" dirty="0" smtClean="0"/>
              <a:t>! </a:t>
            </a:r>
            <a:r>
              <a:rPr lang="ru-RU" b="1" dirty="0" smtClean="0">
                <a:sym typeface="Wingdings" pitchFamily="2" charset="2"/>
              </a:rPr>
              <a:t></a:t>
            </a:r>
            <a:endParaRPr lang="ru-RU" b="1" dirty="0"/>
          </a:p>
        </p:txBody>
      </p:sp>
      <p:pic>
        <p:nvPicPr>
          <p:cNvPr id="89090" name="Picture 2" descr="C:\Users\TOSHIBA\Desktop\Слет на Воре-2015\DSC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314" y="1935163"/>
            <a:ext cx="291537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Таня и Люба – конкурс песни!</a:t>
            </a:r>
            <a:endParaRPr lang="ru-RU" sz="4400" b="1" dirty="0"/>
          </a:p>
        </p:txBody>
      </p:sp>
      <p:pic>
        <p:nvPicPr>
          <p:cNvPr id="90114" name="Picture 2" descr="C:\Users\TOSHIBA\Desktop\Слет на Воре-2015\DSC_0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2915372" cy="4389437"/>
          </a:xfrm>
          <a:prstGeom prst="rect">
            <a:avLst/>
          </a:prstGeom>
          <a:noFill/>
        </p:spPr>
      </p:pic>
      <p:pic>
        <p:nvPicPr>
          <p:cNvPr id="90115" name="Picture 3" descr="C:\Users\TOSHIBA\Desktop\Слет на Воре-2015\DSC_0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2890947" cy="4352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Дима </a:t>
            </a:r>
            <a:r>
              <a:rPr lang="ru-RU" sz="4400" b="1" dirty="0" err="1" smtClean="0"/>
              <a:t>Виленц</a:t>
            </a:r>
            <a:r>
              <a:rPr lang="ru-RU" sz="4400" b="1" dirty="0" smtClean="0"/>
              <a:t> – лучший в ориентировании!</a:t>
            </a:r>
            <a:endParaRPr lang="ru-RU" sz="4400" b="1" dirty="0"/>
          </a:p>
        </p:txBody>
      </p:sp>
      <p:pic>
        <p:nvPicPr>
          <p:cNvPr id="91138" name="Picture 2" descr="C:\Users\TOSHIBA\Desktop\Слет на Воре-2015\DSC_0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35163"/>
            <a:ext cx="662473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/>
              <a:t>Миша Табаков – </a:t>
            </a:r>
            <a:br>
              <a:rPr lang="ru-RU" sz="4400" b="1" dirty="0" smtClean="0"/>
            </a:br>
            <a:r>
              <a:rPr lang="ru-RU" sz="4400" b="1" dirty="0" smtClean="0"/>
              <a:t>почетное 2 место!</a:t>
            </a:r>
            <a:endParaRPr lang="ru-RU" sz="4400" b="1" dirty="0"/>
          </a:p>
        </p:txBody>
      </p:sp>
      <p:pic>
        <p:nvPicPr>
          <p:cNvPr id="92162" name="Picture 2" descr="C:\Users\TOSHIBA\Desktop\Слет на Воре-2015\DSC_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35163"/>
            <a:ext cx="705678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TOSHIBA\Desktop\Слет на Воре-2015\DSC_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7200800" cy="4782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 вот июль, и вот Кавказ!</a:t>
            </a:r>
            <a:endParaRPr lang="ru-RU" b="1" dirty="0"/>
          </a:p>
        </p:txBody>
      </p:sp>
      <p:pic>
        <p:nvPicPr>
          <p:cNvPr id="94210" name="Picture 2" descr="D:\армен и я\ПОХОДНАЯ ЖИЗНЬ\ПОХОДЫ\14. Гвандры-Приэльбрусье - 2015, тройка\ОТЧЕТ\изображения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8229600" cy="3165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Две группы по 7 человек отправились в горы!</a:t>
            </a:r>
            <a:endParaRPr lang="ru-RU" sz="3200" b="1" dirty="0"/>
          </a:p>
        </p:txBody>
      </p:sp>
      <p:pic>
        <p:nvPicPr>
          <p:cNvPr id="95234" name="Picture 2" descr="D:\армен и я\ПОХОДНАЯ ЖИЗНЬ\ПОХОДЫ\14. Гвандры-Приэльбрусье - 2015, тройка\ОТЧЕТ\изображения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891" y="1484784"/>
            <a:ext cx="6583386" cy="4839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Западный Кавказ – </a:t>
            </a:r>
            <a:r>
              <a:rPr lang="ru-RU" sz="4400" b="1" dirty="0" err="1" smtClean="0"/>
              <a:t>Гвандры</a:t>
            </a:r>
            <a:r>
              <a:rPr lang="ru-RU" sz="4400" b="1" dirty="0" smtClean="0"/>
              <a:t>!</a:t>
            </a:r>
            <a:endParaRPr lang="ru-RU" sz="4400" b="1" dirty="0"/>
          </a:p>
        </p:txBody>
      </p:sp>
      <p:pic>
        <p:nvPicPr>
          <p:cNvPr id="96258" name="Picture 2" descr="D:\армен и я\ПОХОДНАЯ ЖИЗНЬ\ПОХОДЫ\14. Гвандры-Приэльбрусье - 2015, тройка\ОТЧЕТ\изображения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105" y="1844824"/>
            <a:ext cx="6469239" cy="4295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Основные задачи Федерации</a:t>
            </a:r>
            <a:endParaRPr lang="ru-RU" dirty="0"/>
          </a:p>
        </p:txBody>
      </p:sp>
      <p:pic>
        <p:nvPicPr>
          <p:cNvPr id="4098" name="Picture 2" descr="D:\ВСЕ ФОТО\Лучшие фото от Фефелова\лучшее с ум размером\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246" y="1772817"/>
            <a:ext cx="6069046" cy="4551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:\армен и я\ПОХОДНАЯ ЖИЗНЬ\ПОХОДЫ\14. Гвандры-Приэльбрусье - 2015, тройка\ОТЧЕТ\изображения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181" y="999031"/>
            <a:ext cx="8095267" cy="4878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:\армен и я\ПОХОДНАЯ ЖИЗНЬ\ПОХОДЫ\14. Гвандры-Приэльбрусье - 2015, тройка\ОТЧЕТ\изображения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25359"/>
            <a:ext cx="7128791" cy="473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:\армен и я\ПОХОДНАЯ ЖИЗНЬ\ПОХОДЫ\14. Гвандры-Приэльбрусье - 2015, тройка\ОТЧЕТ\изображения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332448" cy="4257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D:\армен и я\ПОХОДНАЯ ЖИЗНЬ\ПОХОДЫ\14. Гвандры-Приэльбрусье - 2015, тройка\ОТЧЕТ\изображения\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7196985" cy="4755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04088"/>
            <a:ext cx="7643192" cy="1716800"/>
          </a:xfrm>
        </p:spPr>
        <p:txBody>
          <a:bodyPr>
            <a:noAutofit/>
          </a:bodyPr>
          <a:lstStyle/>
          <a:p>
            <a:r>
              <a:rPr lang="ru-RU" sz="4400" b="1" dirty="0" err="1" smtClean="0"/>
              <a:t>Телесюжет</a:t>
            </a:r>
            <a:r>
              <a:rPr lang="ru-RU" sz="4400" b="1" dirty="0" smtClean="0"/>
              <a:t> о нашем походе на Дмитровском телевидении</a:t>
            </a:r>
            <a:endParaRPr lang="ru-RU" sz="4400" b="1" dirty="0"/>
          </a:p>
        </p:txBody>
      </p:sp>
      <p:pic>
        <p:nvPicPr>
          <p:cNvPr id="4" name="Альпинисты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352800" y="3214688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Группа Романцовой</a:t>
            </a:r>
            <a:endParaRPr lang="ru-RU" dirty="0"/>
          </a:p>
        </p:txBody>
      </p:sp>
      <p:pic>
        <p:nvPicPr>
          <p:cNvPr id="5122" name="Picture 2" descr="D:\армен и я\ПОХОДНАЯ ЖИЗНЬ\ПОХОДЫ\14. Гвандры-Приэльбрусье - 2015, тройка\отчет Оли\Рабочее фото единички\Рабочее фото единички\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57" y="1935163"/>
            <a:ext cx="781868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Группа Арутюняна</a:t>
            </a:r>
            <a:endParaRPr lang="ru-RU" dirty="0"/>
          </a:p>
        </p:txBody>
      </p:sp>
      <p:pic>
        <p:nvPicPr>
          <p:cNvPr id="6147" name="Picture 3" descr="D:\армен и я\ПОХОДНАЯ ЖИЗНЬ\ПОХОДЫ\14. Гвандры-Приэльбрусье - 2015, тройка\ОТЧЕТ-Армен\фото с ум разм, на сайт к отчету\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10054"/>
            <a:ext cx="5544616" cy="4498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04088"/>
            <a:ext cx="8003232" cy="708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Кафе </a:t>
            </a:r>
            <a:r>
              <a:rPr lang="ru-RU" dirty="0" smtClean="0"/>
              <a:t>«Купол» (</a:t>
            </a:r>
            <a:r>
              <a:rPr lang="ru-RU" dirty="0" err="1" smtClean="0"/>
              <a:t>Терскол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1026" name="Picture 2" descr="D:\армен и я\ПОХОДНАЯ ЖИЗНЬ\ПОХОДЫ\14. Гвандры-Приэльбрусье - 2015, тройка\ОТЧЕТ-Армен\фото с ум разм, на сайт к отчету\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7840" y="1916832"/>
            <a:ext cx="7006568" cy="4650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итогам летних походов: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Участники группы Романцовой Ольги выполнили нормы </a:t>
            </a:r>
            <a:r>
              <a:rPr lang="ru-RU" b="1" dirty="0" smtClean="0"/>
              <a:t>третьего спортивного разряда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Участники группы Арутюняна </a:t>
            </a:r>
            <a:r>
              <a:rPr lang="ru-RU" dirty="0" err="1" smtClean="0"/>
              <a:t>Армена</a:t>
            </a:r>
            <a:r>
              <a:rPr lang="ru-RU" dirty="0" smtClean="0"/>
              <a:t> выполнили нормы </a:t>
            </a:r>
            <a:r>
              <a:rPr lang="ru-RU" b="1" dirty="0" smtClean="0"/>
              <a:t>второго спортивного разряда;</a:t>
            </a:r>
          </a:p>
          <a:p>
            <a:r>
              <a:rPr lang="ru-RU" dirty="0" smtClean="0"/>
              <a:t>Маршрут Арутюняна занял 5 место на Чемпионате Центрального Федерального округа;</a:t>
            </a:r>
          </a:p>
          <a:p>
            <a:r>
              <a:rPr lang="ru-RU" dirty="0" smtClean="0"/>
              <a:t>Члены нашей Федерации, </a:t>
            </a:r>
            <a:r>
              <a:rPr lang="ru-RU" dirty="0" err="1" smtClean="0"/>
              <a:t>Фефелов</a:t>
            </a:r>
            <a:r>
              <a:rPr lang="ru-RU" dirty="0" smtClean="0"/>
              <a:t> Александр и </a:t>
            </a:r>
            <a:r>
              <a:rPr lang="ru-RU" dirty="0" err="1" smtClean="0"/>
              <a:t>Кураков</a:t>
            </a:r>
            <a:r>
              <a:rPr lang="ru-RU" dirty="0" smtClean="0"/>
              <a:t> Сергей, участвовали в походе </a:t>
            </a:r>
            <a:r>
              <a:rPr lang="ru-RU" b="1" dirty="0" smtClean="0"/>
              <a:t>5 категории сложности.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После походов сдача экзаменов в школе горного туризма</a:t>
            </a:r>
            <a:endParaRPr lang="ru-RU" dirty="0"/>
          </a:p>
        </p:txBody>
      </p:sp>
      <p:pic>
        <p:nvPicPr>
          <p:cNvPr id="3074" name="Picture 2" descr="D:\ШГТ\5. фото с ПВД и занятий\IMG_58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842"/>
            <a:ext cx="73448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dirty="0" smtClean="0"/>
              <a:t> Возрождение былых славных традиций спортивного туризма в городе Дмитрове и Дмитровском районе;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 Объединение усилий членов Федерации и всех заинтересованных лиц и организаций в развитии спортивного туризма в городе Дмитрове и Дмитровском районе;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 Создание условий для развития спортивного туризма и гармоничного, равноправного развития всех видов и форм туристской деятельности, в основе которых лежит массовый спортивный и оздоровительный туризм, как социально значимое общественное движение граждан;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Итоги ШГТ БУ-2015!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348880"/>
            <a:ext cx="8147248" cy="3687688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Успешно проведены два горных похода: первой категории сложности с </a:t>
            </a:r>
            <a:r>
              <a:rPr lang="ru-RU" sz="2800" dirty="0" err="1" smtClean="0"/>
              <a:t>эл</a:t>
            </a:r>
            <a:r>
              <a:rPr lang="ru-RU" sz="2800" dirty="0" smtClean="0"/>
              <a:t>. 2 к.с., и третьей категории сложности;</a:t>
            </a:r>
          </a:p>
          <a:p>
            <a:r>
              <a:rPr lang="ru-RU" sz="2800" dirty="0" smtClean="0"/>
              <a:t>В конце похода совершено восхождение на высочайшую вершину Европы и России – Эльбрус!</a:t>
            </a:r>
          </a:p>
          <a:p>
            <a:r>
              <a:rPr lang="ru-RU" sz="2800" dirty="0" smtClean="0"/>
              <a:t>Прошли полный курс обучения по базовому уровню 6 человек;</a:t>
            </a:r>
          </a:p>
          <a:p>
            <a:r>
              <a:rPr lang="ru-RU" sz="2800" dirty="0" smtClean="0"/>
              <a:t>2 человека прошли курс инструктора-стажера</a:t>
            </a:r>
            <a:r>
              <a:rPr lang="ru-RU" dirty="0" smtClean="0"/>
              <a:t>;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14 ноября 2015 г. - традиционный клубный гусятник!</a:t>
            </a:r>
            <a:endParaRPr lang="ru-RU" sz="4000" dirty="0"/>
          </a:p>
        </p:txBody>
      </p:sp>
      <p:pic>
        <p:nvPicPr>
          <p:cNvPr id="7171" name="Picture 3" descr="D:\ШГТ\5. фото с ПВД и занятий\гусятник 14.11.15\DSC_07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783" y="1935163"/>
            <a:ext cx="660843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ШГТ\5. фото с ПВД и занятий\гусятник 14.11.15\DSC_0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8151583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04088"/>
            <a:ext cx="7931224" cy="70868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Общение, делимся впечатлениями..</a:t>
            </a:r>
            <a:endParaRPr lang="ru-RU" sz="4000" dirty="0"/>
          </a:p>
        </p:txBody>
      </p:sp>
      <p:pic>
        <p:nvPicPr>
          <p:cNvPr id="9219" name="Picture 3" descr="D:\ШГТ\5. фото с ПВД и занятий\гусятник 14.11.15\DSC_0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592" y="1935163"/>
            <a:ext cx="660881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04088"/>
            <a:ext cx="7931224" cy="924712"/>
          </a:xfrm>
        </p:spPr>
        <p:txBody>
          <a:bodyPr/>
          <a:lstStyle/>
          <a:p>
            <a:r>
              <a:rPr lang="ru-RU" dirty="0" smtClean="0"/>
              <a:t>Смотрим фото с походов..</a:t>
            </a:r>
            <a:endParaRPr lang="ru-RU" dirty="0"/>
          </a:p>
        </p:txBody>
      </p:sp>
      <p:pic>
        <p:nvPicPr>
          <p:cNvPr id="10242" name="Picture 2" descr="D:\ШГТ\5. фото с ПВД и занятий\гусятник 14.11.15\DSC_0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592" y="1935163"/>
            <a:ext cx="660881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Чествуем наших ветеранов!</a:t>
            </a:r>
            <a:endParaRPr lang="ru-RU" dirty="0"/>
          </a:p>
        </p:txBody>
      </p:sp>
      <p:pic>
        <p:nvPicPr>
          <p:cNvPr id="11266" name="Picture 2" descr="D:\ШГТ\5. фото с ПВД и занятий\гусятник 14.11.15\DSC_0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314" y="1935163"/>
            <a:ext cx="291537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ШГТ\5. фото с ПВД и занятий\гусятник 14.11.15\DSC_0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3456384" cy="5204172"/>
          </a:xfrm>
          <a:prstGeom prst="rect">
            <a:avLst/>
          </a:prstGeom>
          <a:noFill/>
        </p:spPr>
      </p:pic>
      <p:pic>
        <p:nvPicPr>
          <p:cNvPr id="12291" name="Picture 3" descr="D:\ШГТ\5. фото с ПВД и занятий\гусятник 14.11.15\DSC_0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49119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ШГТ\5. фото с ПВД и занятий\гусятник 14.11.15\DSC_0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3577301" cy="5386233"/>
          </a:xfrm>
          <a:prstGeom prst="rect">
            <a:avLst/>
          </a:prstGeom>
          <a:noFill/>
        </p:spPr>
      </p:pic>
      <p:pic>
        <p:nvPicPr>
          <p:cNvPr id="13315" name="Picture 3" descr="D:\ШГТ\5. фото с ПВД и занятий\гусятник 14.11.15\DSC_0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392" y="1124744"/>
            <a:ext cx="3395544" cy="5112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Долгосрочные задачи      Федерации: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 smtClean="0"/>
              <a:t>Подготовка собственной базы инструкторов СТ (4-5 чел).</a:t>
            </a:r>
          </a:p>
          <a:p>
            <a:pPr lvl="0"/>
            <a:r>
              <a:rPr lang="ru-RU" sz="2800" dirty="0" smtClean="0"/>
              <a:t>Создание материально-технической базы ФСТ Дмитровского района (помещение под Федерацию, база лекций, презентаций, учебно-методический материал (</a:t>
            </a:r>
            <a:r>
              <a:rPr lang="ru-RU" sz="2800" dirty="0" err="1" smtClean="0"/>
              <a:t>банеры</a:t>
            </a:r>
            <a:r>
              <a:rPr lang="ru-RU" sz="2800" dirty="0" smtClean="0"/>
              <a:t>, плакаты).</a:t>
            </a:r>
          </a:p>
          <a:p>
            <a:pPr lvl="0"/>
            <a:r>
              <a:rPr lang="ru-RU" sz="2800" dirty="0" smtClean="0"/>
              <a:t>Создание актива ФСТ из 20-25 активных членов Федерации, регулярно участвующих во всех мероприятиях Федерации.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04088"/>
            <a:ext cx="8003232" cy="924712"/>
          </a:xfrm>
        </p:spPr>
        <p:txBody>
          <a:bodyPr/>
          <a:lstStyle/>
          <a:p>
            <a:r>
              <a:rPr lang="ru-RU" b="1" dirty="0" smtClean="0"/>
              <a:t>Задачи ФСТ на 2016 год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Организация Школы горного туризма базового уровня </a:t>
            </a:r>
            <a:r>
              <a:rPr lang="ru-RU" b="1" dirty="0" smtClean="0"/>
              <a:t>третьего сезона </a:t>
            </a:r>
            <a:r>
              <a:rPr lang="ru-RU" dirty="0" smtClean="0"/>
              <a:t>во главе с Советов ДКГТ.</a:t>
            </a:r>
          </a:p>
          <a:p>
            <a:pPr lvl="0"/>
            <a:r>
              <a:rPr lang="ru-RU" dirty="0" smtClean="0"/>
              <a:t>Вовлечение новых членов в Федерацию.</a:t>
            </a:r>
          </a:p>
          <a:p>
            <a:pPr lvl="0"/>
            <a:r>
              <a:rPr lang="ru-RU" dirty="0" smtClean="0"/>
              <a:t>Организация и своевременная сдача отчетности ФСТ в налоговую, ПФ, ФСС, статистику. Минюст в течение года.</a:t>
            </a:r>
          </a:p>
          <a:p>
            <a:pPr lvl="0"/>
            <a:r>
              <a:rPr lang="ru-RU" dirty="0" smtClean="0"/>
              <a:t>Сдача отчетности по работе ШГТ БУ.</a:t>
            </a:r>
          </a:p>
          <a:p>
            <a:pPr lvl="0"/>
            <a:r>
              <a:rPr lang="ru-RU" dirty="0" smtClean="0"/>
              <a:t>Организация участия членов ФСТ в соревнованиях по технике горного туризма (Кубок МО, Областные в мае, слет туристов в июне).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Деятельность ФСТ в 2015 году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В основе деятельности Федерации заложена задача по формированию собственной базы инструкторов спортивного туризма. С этой целью, организуется второй сезон подряд Школа горного туризма базового уровня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87208" cy="27664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Продолжение..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sz="3000" dirty="0" smtClean="0"/>
              <a:t>Организация взаимодействия с </a:t>
            </a:r>
            <a:r>
              <a:rPr lang="ru-RU" sz="3000" dirty="0" err="1" smtClean="0"/>
              <a:t>Дмитровспасом</a:t>
            </a:r>
            <a:r>
              <a:rPr lang="ru-RU" sz="3000" dirty="0" smtClean="0"/>
              <a:t>, систематическое посещение </a:t>
            </a:r>
            <a:r>
              <a:rPr lang="ru-RU" sz="3000" dirty="0" err="1" smtClean="0"/>
              <a:t>скалодрома</a:t>
            </a:r>
            <a:r>
              <a:rPr lang="ru-RU" sz="3000" dirty="0" smtClean="0"/>
              <a:t>.</a:t>
            </a:r>
          </a:p>
          <a:p>
            <a:pPr lvl="0"/>
            <a:r>
              <a:rPr lang="ru-RU" sz="3000" dirty="0" smtClean="0"/>
              <a:t>Организация взаимодействия с другими клубами и объединениями Дмитровского района.</a:t>
            </a:r>
          </a:p>
          <a:p>
            <a:pPr lvl="0"/>
            <a:r>
              <a:rPr lang="ru-RU" sz="3000" dirty="0" smtClean="0"/>
              <a:t>Организация зачетного похода летом 2016 года.</a:t>
            </a:r>
          </a:p>
          <a:p>
            <a:pPr lvl="0"/>
            <a:r>
              <a:rPr lang="ru-RU" sz="3000" dirty="0" smtClean="0"/>
              <a:t>Организация празднования Дня ФСТ 26 сентября 2016 года.</a:t>
            </a:r>
          </a:p>
          <a:p>
            <a:pPr lvl="0"/>
            <a:r>
              <a:rPr lang="ru-RU" sz="3000" dirty="0" smtClean="0"/>
              <a:t>Организация клубного гусятника в ноябре 2016 года.</a:t>
            </a:r>
          </a:p>
          <a:p>
            <a:pPr lvl="0"/>
            <a:r>
              <a:rPr lang="ru-RU" sz="3000" dirty="0" smtClean="0"/>
              <a:t>Отчет Правления ФСТ о проделанной работе перед Общим собранием ФСТ Дмитровского района.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8880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С 14 января 2016 года </a:t>
            </a:r>
            <a:r>
              <a:rPr lang="ru-RU" sz="4400" dirty="0" smtClean="0"/>
              <a:t>начала работу школа горного туризма -2016, третьего сезона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471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Сформированы два исполнительных органа Федерации:</a:t>
            </a:r>
          </a:p>
          <a:p>
            <a:r>
              <a:rPr lang="ru-RU" sz="3200" dirty="0" smtClean="0"/>
              <a:t>Совет Федерации (7 человек);</a:t>
            </a:r>
          </a:p>
          <a:p>
            <a:r>
              <a:rPr lang="ru-RU" sz="3200" dirty="0" smtClean="0"/>
              <a:t>Совет Дмитровского клуба горного туризма (3 чел).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</a:t>
            </a:r>
            <a:r>
              <a:rPr lang="ru-RU" dirty="0" smtClean="0">
                <a:sym typeface="Wingdings" pitchFamily="2" charset="2"/>
              </a:rPr>
              <a:t></a:t>
            </a:r>
            <a:endParaRPr lang="ru-RU" dirty="0"/>
          </a:p>
        </p:txBody>
      </p:sp>
      <p:pic>
        <p:nvPicPr>
          <p:cNvPr id="3074" name="Picture 2" descr="D:\армен и я\ПОХОДНАЯ ЖИЗНЬ\ПОХОДЫ\14. Гвандры-Приэльбрусье - 2015, тройка\ОТЧЕТ-Армен\фото с ум разм, на сайт к отчету\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353" y="1844824"/>
            <a:ext cx="6899031" cy="4579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СЕ ФОТО\Лучшие фото от Фефелова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33670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330</TotalTime>
  <Words>855</Words>
  <Application>Microsoft Office PowerPoint</Application>
  <PresentationFormat>Экран (4:3)</PresentationFormat>
  <Paragraphs>95</Paragraphs>
  <Slides>93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Поток</vt:lpstr>
      <vt:lpstr>ФЕДЕРАЦИЯ СПОРТИВНОГО ТУРИЗМА ДМИТРОВСКОГО РАЙОНА</vt:lpstr>
      <vt:lpstr>21 января 2016 года состоялось  общее собрание с повесткой:</vt:lpstr>
      <vt:lpstr>     Девиз Федерации: прославим наш край, в походах наших и делах!    </vt:lpstr>
      <vt:lpstr>   Цели Федерации</vt:lpstr>
      <vt:lpstr>         Развитие и популяризация  спортивного туризма в городе Дмитрове и Дмитровском районе;  </vt:lpstr>
      <vt:lpstr>Пропаганда спортивного туризма как вида спорта и отдыха, в молодёжной и юношеской среде, как элемента физического, духовного и патриотического воспитания.</vt:lpstr>
      <vt:lpstr>  Основные задачи Федерации</vt:lpstr>
      <vt:lpstr>Слайд 8</vt:lpstr>
      <vt:lpstr>Деятельность ФСТ в 2015 году</vt:lpstr>
      <vt:lpstr>Слайд 10</vt:lpstr>
      <vt:lpstr>Слайд 11</vt:lpstr>
      <vt:lpstr>Слайд 12</vt:lpstr>
      <vt:lpstr>Слайд 13</vt:lpstr>
      <vt:lpstr>Организация школы горного туризма</vt:lpstr>
      <vt:lpstr>Первое ПВД – 25.01.15г.</vt:lpstr>
      <vt:lpstr>Техника самозадержания на снегу</vt:lpstr>
      <vt:lpstr>Слайд 17</vt:lpstr>
      <vt:lpstr>Слайд 18</vt:lpstr>
      <vt:lpstr>Слайд 19</vt:lpstr>
      <vt:lpstr> </vt:lpstr>
      <vt:lpstr>Уставшие, но довольные!!</vt:lpstr>
      <vt:lpstr>ПЕРВЫЕ СОРЕВНОВАНИЯ –  ГОРНАЯ ВЕСНА 2015!</vt:lpstr>
      <vt:lpstr>Слайд 23</vt:lpstr>
      <vt:lpstr>Слайд 24</vt:lpstr>
      <vt:lpstr>Слайд 25</vt:lpstr>
      <vt:lpstr>Слайд 26</vt:lpstr>
      <vt:lpstr>НАШИ ЧЕМПИОНЫ – СЕРГЕЙ и ТАНЯ!</vt:lpstr>
      <vt:lpstr>8 МАРТА, ПОЗДРАВЛЯЕМ ДЕВУШЕК!</vt:lpstr>
      <vt:lpstr>Слайд 29</vt:lpstr>
      <vt:lpstr>Слайд 30</vt:lpstr>
      <vt:lpstr>Апрель – ПВД, Икшанский карьер!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16-17 мая, Областные соревнования!</vt:lpstr>
      <vt:lpstr>Слайд 50</vt:lpstr>
      <vt:lpstr>Слайд 51</vt:lpstr>
      <vt:lpstr>Слайд 52</vt:lpstr>
      <vt:lpstr>Слайд 53</vt:lpstr>
      <vt:lpstr>Лекции подходят к завершению – до  горного похода считанные дни!</vt:lpstr>
      <vt:lpstr>Слет на Воре – завершающий этап подготовки к походу!</vt:lpstr>
      <vt:lpstr>Слайд 56</vt:lpstr>
      <vt:lpstr>Слайд 57</vt:lpstr>
      <vt:lpstr>Слайд 58</vt:lpstr>
      <vt:lpstr>Наша команда в конкурсе «Папа, мама, я – спортивная семья!»</vt:lpstr>
      <vt:lpstr>Слайд 60</vt:lpstr>
      <vt:lpstr>Награды нашли своих героев!</vt:lpstr>
      <vt:lpstr>1-е место – семья Спициных! </vt:lpstr>
      <vt:lpstr>Таня и Люба – конкурс песни!</vt:lpstr>
      <vt:lpstr>Дима Виленц – лучший в ориентировании!</vt:lpstr>
      <vt:lpstr>Миша Табаков –  почетное 2 место!</vt:lpstr>
      <vt:lpstr>Слайд 66</vt:lpstr>
      <vt:lpstr>И вот июль, и вот Кавказ!</vt:lpstr>
      <vt:lpstr>Две группы по 7 человек отправились в горы!</vt:lpstr>
      <vt:lpstr>Западный Кавказ – Гвандры!</vt:lpstr>
      <vt:lpstr>Слайд 70</vt:lpstr>
      <vt:lpstr>Слайд 71</vt:lpstr>
      <vt:lpstr>Слайд 72</vt:lpstr>
      <vt:lpstr>Слайд 73</vt:lpstr>
      <vt:lpstr>Телесюжет о нашем походе на Дмитровском телевидении</vt:lpstr>
      <vt:lpstr>         Группа Романцовой</vt:lpstr>
      <vt:lpstr>      Группа Арутюняна</vt:lpstr>
      <vt:lpstr>Кафе «Купол» (Терскол).</vt:lpstr>
      <vt:lpstr>По итогам летних походов:</vt:lpstr>
      <vt:lpstr>После походов сдача экзаменов в школе горного туризма</vt:lpstr>
      <vt:lpstr>    Итоги ШГТ БУ-2015!</vt:lpstr>
      <vt:lpstr>14 ноября 2015 г. - традиционный клубный гусятник!</vt:lpstr>
      <vt:lpstr>Слайд 82</vt:lpstr>
      <vt:lpstr>Общение, делимся впечатлениями..</vt:lpstr>
      <vt:lpstr>Смотрим фото с походов..</vt:lpstr>
      <vt:lpstr>Чествуем наших ветеранов!</vt:lpstr>
      <vt:lpstr>Слайд 86</vt:lpstr>
      <vt:lpstr>Слайд 87</vt:lpstr>
      <vt:lpstr>Долгосрочные задачи      Федерации:</vt:lpstr>
      <vt:lpstr>Задачи ФСТ на 2016 год:</vt:lpstr>
      <vt:lpstr>Продолжение..</vt:lpstr>
      <vt:lpstr>С 14 января 2016 года начала работу школа горного туризма -2016, третьего сезона.</vt:lpstr>
      <vt:lpstr>Все </vt:lpstr>
      <vt:lpstr>Слайд 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ФЕДЕРАЦИЯ СПОРТИВНОГО ТУРИЗМА ДМИТРОВСКОГО РАЙОНА</dc:title>
  <dc:creator>TOSHIBA</dc:creator>
  <cp:lastModifiedBy>TOSHIBA</cp:lastModifiedBy>
  <cp:revision>35</cp:revision>
  <dcterms:created xsi:type="dcterms:W3CDTF">2015-11-12T17:35:48Z</dcterms:created>
  <dcterms:modified xsi:type="dcterms:W3CDTF">2016-01-23T14:32:54Z</dcterms:modified>
</cp:coreProperties>
</file>